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5348" r:id="rId1"/>
  </p:sldMasterIdLst>
  <p:sldIdLst>
    <p:sldId id="256" r:id="rId2"/>
    <p:sldId id="257" r:id="rId3"/>
    <p:sldId id="258" r:id="rId4"/>
    <p:sldId id="259" r:id="rId5"/>
    <p:sldId id="267" r:id="rId6"/>
    <p:sldId id="265" r:id="rId7"/>
    <p:sldId id="261" r:id="rId8"/>
    <p:sldId id="262" r:id="rId9"/>
    <p:sldId id="266" r:id="rId10"/>
    <p:sldId id="264" r:id="rId11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885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0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94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88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01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5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1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7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75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3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7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1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0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3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9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0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9" r:id="rId1"/>
    <p:sldLayoutId id="2147485350" r:id="rId2"/>
    <p:sldLayoutId id="2147485351" r:id="rId3"/>
    <p:sldLayoutId id="2147485352" r:id="rId4"/>
    <p:sldLayoutId id="2147485353" r:id="rId5"/>
    <p:sldLayoutId id="2147485354" r:id="rId6"/>
    <p:sldLayoutId id="2147485355" r:id="rId7"/>
    <p:sldLayoutId id="2147485356" r:id="rId8"/>
    <p:sldLayoutId id="2147485357" r:id="rId9"/>
    <p:sldLayoutId id="2147485358" r:id="rId10"/>
    <p:sldLayoutId id="2147485359" r:id="rId11"/>
    <p:sldLayoutId id="2147485360" r:id="rId12"/>
    <p:sldLayoutId id="2147485361" r:id="rId13"/>
    <p:sldLayoutId id="2147485362" r:id="rId14"/>
    <p:sldLayoutId id="2147485363" r:id="rId15"/>
    <p:sldLayoutId id="21474853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Wendy.Cordero@hayscisd.net" TargetMode="External"/><Relationship Id="rId3" Type="http://schemas.openxmlformats.org/officeDocument/2006/relationships/hyperlink" Target="https://drive.google.com/file/d/1AVIa40AzaOjQHN68aORKIh_GsvE4dtcH/view" TargetMode="External"/><Relationship Id="rId7" Type="http://schemas.openxmlformats.org/officeDocument/2006/relationships/hyperlink" Target="mailto:Anston.Shockley@hayscisd.net" TargetMode="External"/><Relationship Id="rId2" Type="http://schemas.openxmlformats.org/officeDocument/2006/relationships/hyperlink" Target="https://www.hayscisd.net/cms/lib/TX02204837/Centricity/Domain/58/Frequently%20Used%20Vendor%20List_03082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ntracts@hayscisd.net" TargetMode="External"/><Relationship Id="rId11" Type="http://schemas.openxmlformats.org/officeDocument/2006/relationships/image" Target="../media/image1.png"/><Relationship Id="rId5" Type="http://schemas.openxmlformats.org/officeDocument/2006/relationships/hyperlink" Target="mailto:purchasing@hayscisd.net" TargetMode="External"/><Relationship Id="rId10" Type="http://schemas.openxmlformats.org/officeDocument/2006/relationships/hyperlink" Target="mailto:Nicole.Turner@hayscisd.net" TargetMode="External"/><Relationship Id="rId4" Type="http://schemas.openxmlformats.org/officeDocument/2006/relationships/hyperlink" Target="https://www.hayscisd.net/Page/265" TargetMode="External"/><Relationship Id="rId9" Type="http://schemas.openxmlformats.org/officeDocument/2006/relationships/hyperlink" Target="mailto:valerie.littrell@hayscisd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yscisd.net/cms/lib/TX02204837/Centricity/Domain/58/HaysCISD_Contracts_Agreements_Transmittal_092617.pdf" TargetMode="External"/><Relationship Id="rId2" Type="http://schemas.openxmlformats.org/officeDocument/2006/relationships/hyperlink" Target="https://www.hayscisd.net/cms/lib/TX02204837/Centricity/Domain/58/HaysCISD_Contracts_Agreements_Signature_Procedure_0926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574" y="208394"/>
            <a:ext cx="9365327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dirty="0"/>
              <a:t>Intro to Purchasing Basics Training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b="1" dirty="0">
                <a:solidFill>
                  <a:schemeClr val="accent6">
                    <a:lumMod val="25000"/>
                  </a:schemeClr>
                </a:solidFill>
              </a:rPr>
              <a:t>Date: August 9, 2022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b="1" dirty="0">
                <a:solidFill>
                  <a:schemeClr val="accent6">
                    <a:lumMod val="25000"/>
                  </a:schemeClr>
                </a:solidFill>
              </a:rPr>
              <a:t>Location: Hays CISD PAC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700" b="1" dirty="0">
                <a:solidFill>
                  <a:schemeClr val="accent6">
                    <a:lumMod val="25000"/>
                  </a:schemeClr>
                </a:solidFill>
              </a:rPr>
              <a:t>Time: TBD AM</a:t>
            </a:r>
          </a:p>
          <a:p>
            <a:pPr algn="l"/>
            <a:r>
              <a:rPr lang="en-US" sz="1500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endParaRPr lang="en-US" sz="1500" b="1" dirty="0">
              <a:solidFill>
                <a:schemeClr val="accent6">
                  <a:lumMod val="25000"/>
                </a:schemeClr>
              </a:solidFill>
            </a:endParaRPr>
          </a:p>
          <a:p>
            <a:pPr algn="l"/>
            <a:r>
              <a:rPr lang="en-US" b="1" dirty="0">
                <a:solidFill>
                  <a:schemeClr val="accent6">
                    <a:lumMod val="25000"/>
                  </a:schemeClr>
                </a:solidFill>
              </a:rPr>
              <a:t>       </a:t>
            </a:r>
            <a:r>
              <a:rPr lang="en-US" b="1" u="sng" dirty="0">
                <a:solidFill>
                  <a:schemeClr val="accent6">
                    <a:lumMod val="25000"/>
                  </a:schemeClr>
                </a:solidFill>
              </a:rPr>
              <a:t>Purchasing Department Hays CISD</a:t>
            </a:r>
          </a:p>
          <a:p>
            <a:pPr algn="l"/>
            <a:r>
              <a:rPr lang="en-US" b="1" dirty="0">
                <a:solidFill>
                  <a:schemeClr val="accent6">
                    <a:lumMod val="25000"/>
                  </a:schemeClr>
                </a:solidFill>
              </a:rPr>
              <a:t>	</a:t>
            </a:r>
            <a:r>
              <a:rPr lang="en-US" sz="1800" b="1" dirty="0">
                <a:solidFill>
                  <a:schemeClr val="accent6">
                    <a:lumMod val="25000"/>
                  </a:schemeClr>
                </a:solidFill>
              </a:rPr>
              <a:t>Nicole Turner, Director of Purchasing</a:t>
            </a:r>
          </a:p>
          <a:p>
            <a:pPr algn="l"/>
            <a:r>
              <a:rPr lang="en-US" sz="1800" b="1" dirty="0">
                <a:solidFill>
                  <a:schemeClr val="accent6">
                    <a:lumMod val="25000"/>
                  </a:schemeClr>
                </a:solidFill>
              </a:rPr>
              <a:t>	</a:t>
            </a:r>
            <a:r>
              <a:rPr lang="en-US" sz="1800" b="1" dirty="0" err="1">
                <a:solidFill>
                  <a:schemeClr val="accent6">
                    <a:lumMod val="25000"/>
                  </a:schemeClr>
                </a:solidFill>
              </a:rPr>
              <a:t>Anston</a:t>
            </a:r>
            <a:r>
              <a:rPr lang="en-US" sz="1800" b="1" dirty="0">
                <a:solidFill>
                  <a:schemeClr val="accent6">
                    <a:lumMod val="25000"/>
                  </a:schemeClr>
                </a:solidFill>
              </a:rPr>
              <a:t> Shockley, Buyer</a:t>
            </a:r>
          </a:p>
          <a:p>
            <a:pPr algn="l"/>
            <a:r>
              <a:rPr lang="en-US" sz="1800" b="1" dirty="0">
                <a:solidFill>
                  <a:schemeClr val="accent6">
                    <a:lumMod val="25000"/>
                  </a:schemeClr>
                </a:solidFill>
              </a:rPr>
              <a:t>	Wendy Cordero, Buyer</a:t>
            </a:r>
          </a:p>
          <a:p>
            <a:pPr algn="l"/>
            <a:r>
              <a:rPr lang="en-US" sz="1800" b="1" dirty="0">
                <a:solidFill>
                  <a:schemeClr val="accent6">
                    <a:lumMod val="25000"/>
                  </a:schemeClr>
                </a:solidFill>
              </a:rPr>
              <a:t>	(Vacant) Buyer</a:t>
            </a:r>
          </a:p>
          <a:p>
            <a:pPr algn="l"/>
            <a:r>
              <a:rPr lang="en-US" sz="1800" b="1" dirty="0">
                <a:solidFill>
                  <a:schemeClr val="accent6">
                    <a:lumMod val="25000"/>
                  </a:schemeClr>
                </a:solidFill>
              </a:rPr>
              <a:t>	Carlos </a:t>
            </a:r>
            <a:r>
              <a:rPr lang="en-US" sz="1800" b="1" dirty="0" err="1">
                <a:solidFill>
                  <a:schemeClr val="accent6">
                    <a:lumMod val="25000"/>
                  </a:schemeClr>
                </a:solidFill>
              </a:rPr>
              <a:t>Gavidia</a:t>
            </a:r>
            <a:r>
              <a:rPr lang="en-US" sz="1800" b="1" dirty="0">
                <a:solidFill>
                  <a:schemeClr val="accent6">
                    <a:lumMod val="25000"/>
                  </a:schemeClr>
                </a:solidFill>
              </a:rPr>
              <a:t>, P- Card Administrator</a:t>
            </a:r>
          </a:p>
          <a:p>
            <a:pPr algn="l"/>
            <a:r>
              <a:rPr lang="en-US" sz="15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026" name="Picture 2" descr="Hays Consolidated Independent School District">
            <a:extLst>
              <a:ext uri="{FF2B5EF4-FFF2-40B4-BE49-F238E27FC236}">
                <a16:creationId xmlns:a16="http://schemas.microsoft.com/office/drawing/2014/main" id="{FD8C79CE-CF9F-40F5-9639-BCE330BE87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14249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041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93" y="89829"/>
            <a:ext cx="8189751" cy="122766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Questions, Comments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2371" y="2003141"/>
            <a:ext cx="5176158" cy="222452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Call or email us any time for assistance! </a:t>
            </a:r>
          </a:p>
        </p:txBody>
      </p:sp>
      <p:pic>
        <p:nvPicPr>
          <p:cNvPr id="4" name="Picture 2" descr="Hays Consolidated Independent School District">
            <a:extLst>
              <a:ext uri="{FF2B5EF4-FFF2-40B4-BE49-F238E27FC236}">
                <a16:creationId xmlns:a16="http://schemas.microsoft.com/office/drawing/2014/main" id="{5B7BA15D-1CDE-4AF7-971D-7389BE7BD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183" y="1471551"/>
            <a:ext cx="4356329" cy="551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70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357" y="764373"/>
            <a:ext cx="8216900" cy="1293028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  <a:br>
              <a:rPr lang="en-US" dirty="0"/>
            </a:br>
            <a:r>
              <a:rPr lang="en-US" dirty="0"/>
              <a:t>Hays CISD Purchasing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541" y="2238271"/>
            <a:ext cx="7654192" cy="45435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100" dirty="0"/>
              <a:t>Frequently Used Vendors – </a:t>
            </a:r>
            <a:r>
              <a:rPr lang="en-US" sz="21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Purchasing Resources </a:t>
            </a:r>
            <a:endParaRPr lang="en-US" sz="21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100" dirty="0"/>
              <a:t>Contracts/ Agreements via Hays website pdf link (xls.doc) </a:t>
            </a:r>
            <a:r>
              <a:rPr lang="en-US" sz="21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sz="21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100" dirty="0"/>
              <a:t>Useful Purchasing Forms- Hays Staff resources- </a:t>
            </a:r>
            <a:r>
              <a:rPr lang="en-US" sz="21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Finance</a:t>
            </a:r>
            <a:r>
              <a:rPr lang="en-US" sz="2100" dirty="0"/>
              <a:t>-Purchasing Forms-( Price Quotation sheet, sole source form, contracts signature authority)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100" dirty="0"/>
              <a:t>One Card Manual- Hays staff Resources-</a:t>
            </a:r>
            <a:r>
              <a:rPr lang="en-US" sz="21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Finance</a:t>
            </a:r>
            <a:r>
              <a:rPr lang="en-US" sz="2100" dirty="0"/>
              <a:t>- Forms and Publications tab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100" dirty="0"/>
              <a:t>Purchasing Inbox: </a:t>
            </a:r>
            <a:r>
              <a:rPr lang="en-US" sz="21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purchasing@hayscisd.net</a:t>
            </a:r>
            <a:r>
              <a:rPr lang="en-US" sz="2100" dirty="0">
                <a:solidFill>
                  <a:srgbClr val="0070C0"/>
                </a:solidFill>
              </a:rPr>
              <a:t> </a:t>
            </a:r>
            <a:r>
              <a:rPr lang="en-US" sz="2100" dirty="0"/>
              <a:t>&amp; </a:t>
            </a:r>
            <a:r>
              <a:rPr lang="en-US" sz="21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contracts@hayscisd.net</a:t>
            </a:r>
            <a:endParaRPr lang="en-US" sz="21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100" dirty="0"/>
              <a:t>Purchasing Team email addresses:  </a:t>
            </a:r>
            <a:r>
              <a:rPr lang="en-US" sz="210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Anston.Shockley@hayscisd.net</a:t>
            </a:r>
            <a:r>
              <a:rPr lang="en-US" sz="2100" dirty="0"/>
              <a:t>, </a:t>
            </a:r>
            <a:r>
              <a:rPr lang="en-US" sz="21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Wendy.Cordero@hayscisd.net</a:t>
            </a:r>
            <a:r>
              <a:rPr lang="en-US" sz="2100" dirty="0">
                <a:solidFill>
                  <a:srgbClr val="0070C0"/>
                </a:solidFill>
              </a:rPr>
              <a:t>,</a:t>
            </a:r>
            <a:r>
              <a:rPr lang="en-US" sz="210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Carlos.Gavidia@hayscisd.net</a:t>
            </a:r>
            <a:r>
              <a:rPr lang="en-US" sz="2100" dirty="0">
                <a:solidFill>
                  <a:srgbClr val="0070C0"/>
                </a:solidFill>
              </a:rPr>
              <a:t>, </a:t>
            </a:r>
            <a:r>
              <a:rPr lang="en-US" sz="2100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Nicole.Turner@hayscisd.net</a:t>
            </a:r>
            <a:r>
              <a:rPr lang="en-US" sz="2100" dirty="0">
                <a:solidFill>
                  <a:srgbClr val="0070C0"/>
                </a:solidFill>
              </a:rPr>
              <a:t>  </a:t>
            </a:r>
            <a:endParaRPr lang="en-US" sz="2100" dirty="0"/>
          </a:p>
        </p:txBody>
      </p:sp>
      <p:pic>
        <p:nvPicPr>
          <p:cNvPr id="4" name="Picture 2" descr="Hays Consolidated Independent School District">
            <a:extLst>
              <a:ext uri="{FF2B5EF4-FFF2-40B4-BE49-F238E27FC236}">
                <a16:creationId xmlns:a16="http://schemas.microsoft.com/office/drawing/2014/main" id="{83C5A0D6-0D3A-4988-B955-CAC612F1E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28"/>
            <a:ext cx="1564384" cy="197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55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089" y="766515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Tyler Munis Requisition Online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1858945" y="1659502"/>
            <a:ext cx="8229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1800"/>
              </a:spcAft>
              <a:buClr>
                <a:srgbClr val="FFCA08">
                  <a:lumMod val="75000"/>
                </a:srgb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400" dirty="0"/>
              <a:t>Buyer name is required</a:t>
            </a:r>
          </a:p>
          <a:p>
            <a:pPr marL="457200" lvl="0" indent="-457200">
              <a:spcAft>
                <a:spcPts val="1800"/>
              </a:spcAft>
              <a:buClr>
                <a:srgbClr val="FFCA08">
                  <a:lumMod val="75000"/>
                </a:srgb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400" dirty="0"/>
              <a:t>Referencing in General Notes  </a:t>
            </a:r>
          </a:p>
          <a:p>
            <a:pPr marL="457200" lvl="0" indent="-457200">
              <a:spcAft>
                <a:spcPts val="1800"/>
              </a:spcAft>
              <a:buClr>
                <a:srgbClr val="FFCA08">
                  <a:lumMod val="75000"/>
                </a:srgb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400" dirty="0"/>
              <a:t>Technology Coding i.e. :“TE”, &amp; Ship to address </a:t>
            </a:r>
          </a:p>
          <a:p>
            <a:pPr marL="457200" lvl="0" indent="-457200">
              <a:spcAft>
                <a:spcPts val="1800"/>
              </a:spcAft>
              <a:buClr>
                <a:srgbClr val="FFCA08">
                  <a:lumMod val="75000"/>
                </a:srgb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400" dirty="0"/>
              <a:t>Description Boxes i.e. : Please be detailed, Do’s and Don’ts</a:t>
            </a:r>
          </a:p>
          <a:p>
            <a:pPr marL="457200" lvl="0" indent="-457200">
              <a:spcAft>
                <a:spcPts val="1800"/>
              </a:spcAft>
              <a:buClr>
                <a:srgbClr val="FFCA08">
                  <a:lumMod val="75000"/>
                </a:srgb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400" dirty="0"/>
              <a:t>Requisition Stages- Created -Allocated- Released –Converted </a:t>
            </a:r>
          </a:p>
          <a:p>
            <a:pPr marL="457200" lvl="0" indent="-457200">
              <a:spcAft>
                <a:spcPts val="1800"/>
              </a:spcAft>
              <a:buClr>
                <a:srgbClr val="FFCA08">
                  <a:lumMod val="75000"/>
                </a:srgb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400" dirty="0"/>
              <a:t>Viewing Workflow Status after release</a:t>
            </a:r>
          </a:p>
          <a:p>
            <a:pPr marL="457200" lvl="0" indent="-457200">
              <a:spcAft>
                <a:spcPts val="1800"/>
              </a:spcAft>
              <a:buClr>
                <a:srgbClr val="FFCA08">
                  <a:lumMod val="75000"/>
                </a:srgb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sz="2400" dirty="0"/>
              <a:t>Rejected Requisitions- View reason for rejection in Munis generated email comment area</a:t>
            </a:r>
          </a:p>
        </p:txBody>
      </p:sp>
      <p:pic>
        <p:nvPicPr>
          <p:cNvPr id="3" name="Picture 2" descr="Hays Consolidated Independent School District">
            <a:extLst>
              <a:ext uri="{FF2B5EF4-FFF2-40B4-BE49-F238E27FC236}">
                <a16:creationId xmlns:a16="http://schemas.microsoft.com/office/drawing/2014/main" id="{4942AFA6-F27C-5395-2AF9-4DD674B4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28"/>
            <a:ext cx="1564384" cy="197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73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090" y="251209"/>
            <a:ext cx="7566409" cy="1682687"/>
          </a:xfrm>
        </p:spPr>
        <p:txBody>
          <a:bodyPr>
            <a:noAutofit/>
          </a:bodyPr>
          <a:lstStyle/>
          <a:p>
            <a:pPr algn="r"/>
            <a:r>
              <a:rPr lang="en-US" sz="3800" dirty="0"/>
              <a:t>Administrative Policy</a:t>
            </a:r>
            <a:br>
              <a:rPr lang="en-US" sz="3800" dirty="0"/>
            </a:br>
            <a:r>
              <a:rPr lang="en-US" sz="3800" dirty="0"/>
              <a:t>HAYS CISD Contract/Agreements    </a:t>
            </a:r>
            <a:br>
              <a:rPr lang="en-US" sz="3800" dirty="0"/>
            </a:br>
            <a:r>
              <a:rPr lang="en-US" sz="3800" dirty="0"/>
              <a:t>Signature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11604"/>
            <a:ext cx="9101295" cy="34280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Review/Summarize Administrative Policy: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https://www.hayscisd.net/cms/lib/TX02204837/Centricity/Domain/58/HaysCISD_Contracts_Agreements_Signature_Procedure_092617.pdf</a:t>
            </a:r>
            <a:endParaRPr lang="en-US" sz="3000" dirty="0">
              <a:solidFill>
                <a:srgbClr val="0070C0"/>
              </a:solidFill>
            </a:endParaRPr>
          </a:p>
          <a:p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https://www.hayscisd.net/cms/lib/TX02204837/Centricity/Domain/58/HaysCISD_Contracts_Agreements_Transmittal_092617.pdf</a:t>
            </a:r>
            <a:endParaRPr lang="en-US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Hays Consolidated Independent School District">
            <a:extLst>
              <a:ext uri="{FF2B5EF4-FFF2-40B4-BE49-F238E27FC236}">
                <a16:creationId xmlns:a16="http://schemas.microsoft.com/office/drawing/2014/main" id="{9CAA5F46-DE18-D54E-D4C6-58EDF4FAF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28"/>
            <a:ext cx="1564384" cy="197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11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032DF-1E18-4162-9A64-373D5DDE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4250"/>
          </a:xfrm>
        </p:spPr>
        <p:txBody>
          <a:bodyPr>
            <a:normAutofit/>
          </a:bodyPr>
          <a:lstStyle/>
          <a:p>
            <a:r>
              <a:rPr lang="en-US" sz="3600" dirty="0"/>
              <a:t>One-Card </a:t>
            </a:r>
            <a:r>
              <a:rPr lang="en-US" sz="3600" i="1" dirty="0">
                <a:solidFill>
                  <a:schemeClr val="accent1">
                    <a:lumMod val="50000"/>
                  </a:schemeClr>
                </a:solidFill>
              </a:rPr>
              <a:t> (Acceptable &amp; Unacceptable)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72327-CCB0-426E-9C33-672006304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199626"/>
            <a:ext cx="4184035" cy="4841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u="sng" cap="all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acceptable purchases</a:t>
            </a:r>
            <a:endParaRPr lang="en-US" sz="1800" b="1" u="sng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CLASSROOM MATERIALS</a:t>
            </a:r>
          </a:p>
          <a:p>
            <a:r>
              <a:rPr lang="en-US" dirty="0"/>
              <a:t>OFFICE SUPPLIES </a:t>
            </a:r>
          </a:p>
          <a:p>
            <a:r>
              <a:rPr lang="en-US" dirty="0"/>
              <a:t>FOOD SUPPLIES</a:t>
            </a:r>
          </a:p>
          <a:p>
            <a:r>
              <a:rPr lang="en-US" dirty="0"/>
              <a:t>EVENT SCHEDULING</a:t>
            </a:r>
          </a:p>
          <a:p>
            <a:r>
              <a:rPr lang="en-US" dirty="0"/>
              <a:t>COURIER SERVICE</a:t>
            </a:r>
          </a:p>
          <a:p>
            <a:r>
              <a:rPr lang="en-US" dirty="0">
                <a:solidFill>
                  <a:srgbClr val="FF0000"/>
                </a:solidFill>
              </a:rPr>
              <a:t>CONTRACTED SERVICES (CUSTOMIZATION)</a:t>
            </a:r>
          </a:p>
          <a:p>
            <a:r>
              <a:rPr lang="en-US" dirty="0"/>
              <a:t>AUTO PART, TOOLS/HARDWARE</a:t>
            </a:r>
          </a:p>
          <a:p>
            <a:r>
              <a:rPr lang="en-US" dirty="0"/>
              <a:t>FIELD TRIP </a:t>
            </a:r>
          </a:p>
          <a:p>
            <a:r>
              <a:rPr lang="en-US" dirty="0"/>
              <a:t>HOTEL </a:t>
            </a:r>
          </a:p>
          <a:p>
            <a:r>
              <a:rPr lang="en-US" dirty="0"/>
              <a:t>PROFESSIONAL DUES</a:t>
            </a:r>
          </a:p>
          <a:p>
            <a:r>
              <a:rPr lang="en-US" dirty="0"/>
              <a:t>REGISTRATIONS FEES</a:t>
            </a:r>
          </a:p>
          <a:p>
            <a:r>
              <a:rPr lang="en-US" dirty="0"/>
              <a:t>DELIVERY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29B13-3BB1-4425-82C8-2983FC733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199627"/>
            <a:ext cx="4184034" cy="484173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u="sng" cap="all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unacceptable purchases</a:t>
            </a:r>
            <a:endParaRPr lang="en-US" sz="1800" u="sng" dirty="0">
              <a:solidFill>
                <a:schemeClr val="tx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GIFT CARDS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TECHNOLOGY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ALCOHOLIC BEVERAGES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(LIQUORS STORES/BARS)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THIRD PARTY AGENCIES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HOME RENTAL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GRATUITY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Sales Tax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6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733530"/>
            <a:ext cx="10018713" cy="1704869"/>
          </a:xfrm>
        </p:spPr>
        <p:txBody>
          <a:bodyPr>
            <a:normAutofit/>
          </a:bodyPr>
          <a:lstStyle/>
          <a:p>
            <a:r>
              <a:rPr lang="en-US" sz="3800" dirty="0"/>
              <a:t>One-Card </a:t>
            </a:r>
            <a:r>
              <a:rPr lang="en-US" sz="3800" i="1" dirty="0">
                <a:solidFill>
                  <a:schemeClr val="accent1">
                    <a:lumMod val="50000"/>
                  </a:schemeClr>
                </a:solidFill>
              </a:rPr>
              <a:t>(Waiver Request) </a:t>
            </a:r>
            <a:br>
              <a:rPr lang="en-US" dirty="0"/>
            </a:br>
            <a:endParaRPr lang="en-US" sz="3200" dirty="0"/>
          </a:p>
        </p:txBody>
      </p:sp>
      <p:pic>
        <p:nvPicPr>
          <p:cNvPr id="5" name="Picture 2" descr="Hays Consolidated Independent School District">
            <a:extLst>
              <a:ext uri="{FF2B5EF4-FFF2-40B4-BE49-F238E27FC236}">
                <a16:creationId xmlns:a16="http://schemas.microsoft.com/office/drawing/2014/main" id="{6973CAFF-0833-EADB-4903-CF9D44299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28"/>
            <a:ext cx="1564384" cy="197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CB0E3A-697B-4657-9B8E-FBD055D2802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408417"/>
              </p:ext>
            </p:extLst>
          </p:nvPr>
        </p:nvGraphicFramePr>
        <p:xfrm>
          <a:off x="1853968" y="1391035"/>
          <a:ext cx="5452844" cy="548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4" imgW="5829156" imgH="7543672" progId="AcroExch.Document.DC">
                  <p:embed/>
                </p:oleObj>
              </mc:Choice>
              <mc:Fallback>
                <p:oleObj name="Acrobat Document" r:id="rId4" imgW="5829156" imgH="7543672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3968" y="1391035"/>
                        <a:ext cx="5452844" cy="5482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970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6" y="505462"/>
            <a:ext cx="10018713" cy="1064077"/>
          </a:xfrm>
        </p:spPr>
        <p:txBody>
          <a:bodyPr>
            <a:normAutofit fontScale="90000"/>
          </a:bodyPr>
          <a:lstStyle/>
          <a:p>
            <a:r>
              <a:rPr lang="en-US" dirty="0"/>
              <a:t>ONE-Card </a:t>
            </a:r>
            <a:r>
              <a:rPr lang="en-US" sz="3600" i="1" dirty="0">
                <a:solidFill>
                  <a:schemeClr val="accent1">
                    <a:lumMod val="50000"/>
                  </a:schemeClr>
                </a:solidFill>
              </a:rPr>
              <a:t>(Holder Agreement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br>
              <a:rPr lang="en-US" dirty="0"/>
            </a:br>
            <a:endParaRPr lang="en-US" sz="3200" dirty="0"/>
          </a:p>
        </p:txBody>
      </p:sp>
      <p:pic>
        <p:nvPicPr>
          <p:cNvPr id="5" name="Picture 2" descr="Hays Consolidated Independent School District">
            <a:extLst>
              <a:ext uri="{FF2B5EF4-FFF2-40B4-BE49-F238E27FC236}">
                <a16:creationId xmlns:a16="http://schemas.microsoft.com/office/drawing/2014/main" id="{D846F5D0-1982-9FC5-A3AF-1F47E89BC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28"/>
            <a:ext cx="1564384" cy="197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08ADEC2-DBB0-4BB4-A2B5-49ED517411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431590"/>
              </p:ext>
            </p:extLst>
          </p:nvPr>
        </p:nvGraphicFramePr>
        <p:xfrm>
          <a:off x="2038525" y="1067664"/>
          <a:ext cx="5293453" cy="5775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4" imgW="5829156" imgH="7543672" progId="AcroExch.Document.DC">
                  <p:embed/>
                </p:oleObj>
              </mc:Choice>
              <mc:Fallback>
                <p:oleObj name="Acrobat Document" r:id="rId4" imgW="5829156" imgH="7543672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8525" y="1067664"/>
                        <a:ext cx="5293453" cy="5775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840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384" y="704088"/>
            <a:ext cx="9527287" cy="676656"/>
          </a:xfrm>
        </p:spPr>
        <p:txBody>
          <a:bodyPr>
            <a:noAutofit/>
          </a:bodyPr>
          <a:lstStyle/>
          <a:p>
            <a:r>
              <a:rPr lang="en-US" sz="3900" dirty="0"/>
              <a:t>Purchasing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1453243"/>
            <a:ext cx="8519117" cy="4346122"/>
          </a:xfrm>
        </p:spPr>
        <p:txBody>
          <a:bodyPr>
            <a:noAutofit/>
          </a:bodyPr>
          <a:lstStyle/>
          <a:p>
            <a:pPr>
              <a:lnSpc>
                <a:spcPct val="131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500" b="1" dirty="0"/>
              <a:t>State &amp; Federal Law governs Competitive Bidding Requirements</a:t>
            </a:r>
          </a:p>
          <a:p>
            <a:pPr>
              <a:lnSpc>
                <a:spcPct val="131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500" b="1" dirty="0"/>
              <a:t>Methods of Procurement: Request for Quote (Bid), Request for Proposal(RFP), Request for Qualifications (RFQ), Competitive Sealed Proposals (CSP), Approved Sole Source, Utilizing Cooperative Contracts or Interlocal Agreements</a:t>
            </a:r>
          </a:p>
          <a:p>
            <a:pPr>
              <a:lnSpc>
                <a:spcPct val="131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500" b="1" dirty="0">
                <a:solidFill>
                  <a:srgbClr val="0070C0"/>
                </a:solidFill>
              </a:rPr>
              <a:t>Sole Source- Approval must be obtained by Director of Purchasing prior to purchase</a:t>
            </a:r>
          </a:p>
          <a:p>
            <a:pPr>
              <a:lnSpc>
                <a:spcPct val="131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500" b="1" dirty="0">
                <a:solidFill>
                  <a:srgbClr val="0070C0"/>
                </a:solidFill>
              </a:rPr>
              <a:t>Submit Sole Source Request Form</a:t>
            </a:r>
            <a:endParaRPr lang="en-US" sz="2500" b="1" dirty="0"/>
          </a:p>
        </p:txBody>
      </p:sp>
      <p:pic>
        <p:nvPicPr>
          <p:cNvPr id="5" name="Picture 2" descr="Hays Consolidated Independent School District">
            <a:extLst>
              <a:ext uri="{FF2B5EF4-FFF2-40B4-BE49-F238E27FC236}">
                <a16:creationId xmlns:a16="http://schemas.microsoft.com/office/drawing/2014/main" id="{58EA52ED-37BD-591A-807F-57C78E37B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28"/>
            <a:ext cx="1564384" cy="197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48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384" y="704088"/>
            <a:ext cx="9527287" cy="676656"/>
          </a:xfrm>
        </p:spPr>
        <p:txBody>
          <a:bodyPr>
            <a:noAutofit/>
          </a:bodyPr>
          <a:lstStyle/>
          <a:p>
            <a:r>
              <a:rPr lang="en-US" sz="3900" dirty="0"/>
              <a:t>Purchasing Basics </a:t>
            </a:r>
            <a:r>
              <a:rPr lang="en-US" sz="3900" i="1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1" y="1453243"/>
            <a:ext cx="8298054" cy="4346122"/>
          </a:xfrm>
        </p:spPr>
        <p:txBody>
          <a:bodyPr>
            <a:noAutofit/>
          </a:bodyPr>
          <a:lstStyle/>
          <a:p>
            <a:pPr>
              <a:lnSpc>
                <a:spcPct val="131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500" b="1" dirty="0"/>
              <a:t>Board Approval is Requirement at </a:t>
            </a:r>
            <a:r>
              <a:rPr lang="en-US" sz="2500" b="1" dirty="0">
                <a:solidFill>
                  <a:srgbClr val="0070C0"/>
                </a:solidFill>
              </a:rPr>
              <a:t>$50k threshold- {Prepare &amp; coordinate timeline accordingly with the Purchasing department for these purchases, plan at least  3 – 4 months or longer depending upon requirement}</a:t>
            </a:r>
          </a:p>
          <a:p>
            <a:pPr>
              <a:lnSpc>
                <a:spcPct val="131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500" b="1" dirty="0"/>
              <a:t>Formal Written Solicitation requirement threshold is currently $50K</a:t>
            </a:r>
          </a:p>
          <a:p>
            <a:pPr>
              <a:lnSpc>
                <a:spcPct val="131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500" b="1" dirty="0"/>
              <a:t>Splitting Purchases, to intentionally circumvent competition requirements is expressly forbidden!</a:t>
            </a:r>
          </a:p>
        </p:txBody>
      </p:sp>
      <p:pic>
        <p:nvPicPr>
          <p:cNvPr id="5" name="Picture 2" descr="Hays Consolidated Independent School District">
            <a:extLst>
              <a:ext uri="{FF2B5EF4-FFF2-40B4-BE49-F238E27FC236}">
                <a16:creationId xmlns:a16="http://schemas.microsoft.com/office/drawing/2014/main" id="{58EA52ED-37BD-591A-807F-57C78E37B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28"/>
            <a:ext cx="1564384" cy="197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7442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823</TotalTime>
  <Words>520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Trebuchet MS</vt:lpstr>
      <vt:lpstr>Wingdings</vt:lpstr>
      <vt:lpstr>Wingdings 3</vt:lpstr>
      <vt:lpstr>Facet</vt:lpstr>
      <vt:lpstr>Adobe Acrobat Document</vt:lpstr>
      <vt:lpstr>Intro to Purchasing Basics Training </vt:lpstr>
      <vt:lpstr>Overview Hays CISD Purchasing Website</vt:lpstr>
      <vt:lpstr>Tyler Munis Requisition Online</vt:lpstr>
      <vt:lpstr>Administrative Policy HAYS CISD Contract/Agreements     Signature PROCEDURE</vt:lpstr>
      <vt:lpstr>One-Card  (Acceptable &amp; Unacceptable) </vt:lpstr>
      <vt:lpstr>One-Card (Waiver Request)  </vt:lpstr>
      <vt:lpstr>ONE-Card (Holder Agreement) </vt:lpstr>
      <vt:lpstr>Purchasing Basics</vt:lpstr>
      <vt:lpstr>Purchasing Basics (continued)</vt:lpstr>
      <vt:lpstr>Questions, Comments</vt:lpstr>
    </vt:vector>
  </TitlesOfParts>
  <Company>HCISD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Purchasing 101 Training</dc:title>
  <dc:creator>Nicole Turner</dc:creator>
  <cp:lastModifiedBy>Carlos Gavidia</cp:lastModifiedBy>
  <cp:revision>70</cp:revision>
  <cp:lastPrinted>2019-07-25T12:53:55Z</cp:lastPrinted>
  <dcterms:created xsi:type="dcterms:W3CDTF">2017-09-28T19:39:11Z</dcterms:created>
  <dcterms:modified xsi:type="dcterms:W3CDTF">2023-08-07T19:01:12Z</dcterms:modified>
</cp:coreProperties>
</file>